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Light" charset="1" panose="00000400000000000000"/>
      <p:regular r:id="rId15"/>
    </p:embeddedFont>
    <p:embeddedFont>
      <p:font typeface="Computer Says No" charset="1" panose="0000040000000000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03016" y="7239508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Arquitetura de Computadores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7836371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68070" y="3162244"/>
            <a:ext cx="8127324" cy="467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MEMÓRIA RAM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56599" y="2120447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IMPLEMENTAÇÃO DE 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9331156" y="1563451"/>
            <a:ext cx="7573219" cy="8296504"/>
          </a:xfrm>
          <a:custGeom>
            <a:avLst/>
            <a:gdLst/>
            <a:ahLst/>
            <a:cxnLst/>
            <a:rect r="r" b="b" t="t" l="l"/>
            <a:pathLst>
              <a:path h="8296504" w="7573219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40860" y="6172200"/>
            <a:ext cx="1347733" cy="1072224"/>
          </a:xfrm>
          <a:custGeom>
            <a:avLst/>
            <a:gdLst/>
            <a:ahLst/>
            <a:cxnLst/>
            <a:rect r="r" b="b" t="t" l="l"/>
            <a:pathLst>
              <a:path h="1072224" w="1347733">
                <a:moveTo>
                  <a:pt x="0" y="0"/>
                </a:moveTo>
                <a:lnTo>
                  <a:pt x="1347733" y="0"/>
                </a:lnTo>
                <a:lnTo>
                  <a:pt x="1347733" y="1072224"/>
                </a:lnTo>
                <a:lnTo>
                  <a:pt x="0" y="107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27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15490">
            <a:off x="12933427" y="7228920"/>
            <a:ext cx="1534140" cy="993007"/>
          </a:xfrm>
          <a:custGeom>
            <a:avLst/>
            <a:gdLst/>
            <a:ahLst/>
            <a:cxnLst/>
            <a:rect r="r" b="b" t="t" l="l"/>
            <a:pathLst>
              <a:path h="993007" w="1534140">
                <a:moveTo>
                  <a:pt x="0" y="0"/>
                </a:moveTo>
                <a:lnTo>
                  <a:pt x="1534140" y="0"/>
                </a:lnTo>
                <a:lnTo>
                  <a:pt x="1534140" y="993007"/>
                </a:lnTo>
                <a:lnTo>
                  <a:pt x="0" y="99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70270">
            <a:off x="2464605" y="2167427"/>
            <a:ext cx="1627056" cy="789862"/>
          </a:xfrm>
          <a:custGeom>
            <a:avLst/>
            <a:gdLst/>
            <a:ahLst/>
            <a:cxnLst/>
            <a:rect r="r" b="b" t="t" l="l"/>
            <a:pathLst>
              <a:path h="789862" w="1627056">
                <a:moveTo>
                  <a:pt x="0" y="0"/>
                </a:moveTo>
                <a:lnTo>
                  <a:pt x="1627056" y="0"/>
                </a:lnTo>
                <a:lnTo>
                  <a:pt x="1627056" y="789861"/>
                </a:lnTo>
                <a:lnTo>
                  <a:pt x="0" y="7898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69328" y="4190837"/>
            <a:ext cx="5949345" cy="952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4"/>
              </a:lnSpc>
              <a:spcBef>
                <a:spcPct val="0"/>
              </a:spcBef>
            </a:pPr>
            <a:r>
              <a:rPr lang="en-US" sz="888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MEMBROS DO GRUPO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02672" y="5116292"/>
            <a:ext cx="14082656" cy="273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039489" indent="-1019744" lvl="1">
              <a:lnSpc>
                <a:spcPts val="6801"/>
              </a:lnSpc>
              <a:buFont typeface="Arial"/>
              <a:buChar char="•"/>
            </a:pPr>
            <a:r>
              <a:rPr lang="en-US" sz="944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ANDERSON RODRIGO DINIZ OLIVEIRA</a:t>
            </a:r>
          </a:p>
          <a:p>
            <a:pPr algn="ctr" marL="2039489" indent="-1019744" lvl="1">
              <a:lnSpc>
                <a:spcPts val="6801"/>
              </a:lnSpc>
              <a:buFont typeface="Arial"/>
              <a:buChar char="•"/>
            </a:pPr>
            <a:r>
              <a:rPr lang="en-US" sz="9446" u="none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ERICK IRLAN DO ROSARIO ABREU </a:t>
            </a:r>
          </a:p>
          <a:p>
            <a:pPr algn="ctr" marL="2039489" indent="-1019744" lvl="1">
              <a:lnSpc>
                <a:spcPts val="6801"/>
              </a:lnSpc>
              <a:buFont typeface="Arial"/>
              <a:buChar char="•"/>
            </a:pPr>
            <a:r>
              <a:rPr lang="en-US" sz="9446" u="none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GABRIEL FELIPE CARVALHO SILVA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65540" y="993731"/>
            <a:ext cx="8956921" cy="221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7"/>
              </a:lnSpc>
            </a:pPr>
            <a:r>
              <a:rPr lang="en-US" sz="762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UFMA-ENGENHARIA DA COMPUTAÇÃO</a:t>
            </a:r>
          </a:p>
          <a:p>
            <a:pPr algn="ctr" marL="0" indent="0" lvl="0">
              <a:lnSpc>
                <a:spcPts val="5487"/>
              </a:lnSpc>
              <a:spcBef>
                <a:spcPct val="0"/>
              </a:spcBef>
            </a:pPr>
            <a:r>
              <a:rPr lang="en-US" sz="762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PROF.DR. LUIZ HENRIQUE NEVES RODRIGUES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06887" y="4323015"/>
            <a:ext cx="7175871" cy="3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6643" indent="-36832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Introdução</a:t>
            </a:r>
          </a:p>
          <a:p>
            <a:pPr algn="l" marL="736643" indent="-36832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Conceitos de memória RAM</a:t>
            </a:r>
          </a:p>
          <a:p>
            <a:pPr algn="l" marL="736643" indent="-36832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Tipos de mémoria Ram</a:t>
            </a:r>
          </a:p>
          <a:p>
            <a:pPr algn="l" marL="736643" indent="-36832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implementação em Software</a:t>
            </a:r>
          </a:p>
          <a:p>
            <a:pPr algn="l" marL="736643" indent="-36832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Referências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64651">
            <a:off x="2604832" y="1644169"/>
            <a:ext cx="2807171" cy="1817005"/>
          </a:xfrm>
          <a:custGeom>
            <a:avLst/>
            <a:gdLst/>
            <a:ahLst/>
            <a:cxnLst/>
            <a:rect r="r" b="b" t="t" l="l"/>
            <a:pathLst>
              <a:path h="1817005" w="2807171">
                <a:moveTo>
                  <a:pt x="0" y="0"/>
                </a:moveTo>
                <a:lnTo>
                  <a:pt x="2807170" y="0"/>
                </a:lnTo>
                <a:lnTo>
                  <a:pt x="2807170" y="1817005"/>
                </a:lnTo>
                <a:lnTo>
                  <a:pt x="0" y="181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29460" y="1833922"/>
            <a:ext cx="5353298" cy="127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SUMÁRIO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56827" y="4332540"/>
            <a:ext cx="738209" cy="427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44"/>
              </a:lnSpc>
            </a:pPr>
            <a:r>
              <a:rPr lang="en-US" sz="34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  <a:p>
            <a:pPr algn="r">
              <a:lnSpc>
                <a:spcPts val="4844"/>
              </a:lnSpc>
            </a:pPr>
            <a:r>
              <a:rPr lang="en-US" sz="34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  <a:p>
            <a:pPr algn="r">
              <a:lnSpc>
                <a:spcPts val="4844"/>
              </a:lnSpc>
            </a:pPr>
            <a:r>
              <a:rPr lang="en-US" sz="34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  <a:p>
            <a:pPr algn="r">
              <a:lnSpc>
                <a:spcPts val="4844"/>
              </a:lnSpc>
            </a:pPr>
            <a:r>
              <a:rPr lang="en-US" sz="34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  <a:p>
            <a:pPr algn="r">
              <a:lnSpc>
                <a:spcPts val="4844"/>
              </a:lnSpc>
            </a:pPr>
            <a:r>
              <a:rPr lang="en-US" sz="34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  <a:p>
            <a:pPr algn="r">
              <a:lnSpc>
                <a:spcPts val="4844"/>
              </a:lnSpc>
            </a:pPr>
          </a:p>
          <a:p>
            <a:pPr algn="r">
              <a:lnSpc>
                <a:spcPts val="484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578716" y="4689216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405" y="2318014"/>
            <a:ext cx="1009998" cy="1143002"/>
          </a:xfrm>
          <a:custGeom>
            <a:avLst/>
            <a:gdLst/>
            <a:ahLst/>
            <a:cxnLst/>
            <a:rect r="r" b="b" t="t" l="l"/>
            <a:pathLst>
              <a:path h="1143002" w="1009998">
                <a:moveTo>
                  <a:pt x="0" y="0"/>
                </a:moveTo>
                <a:lnTo>
                  <a:pt x="1009998" y="0"/>
                </a:lnTo>
                <a:lnTo>
                  <a:pt x="1009998" y="1143002"/>
                </a:lnTo>
                <a:lnTo>
                  <a:pt x="0" y="11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67" y="4689216"/>
            <a:ext cx="883933" cy="899678"/>
          </a:xfrm>
          <a:custGeom>
            <a:avLst/>
            <a:gdLst/>
            <a:ahLst/>
            <a:cxnLst/>
            <a:rect r="r" b="b" t="t" l="l"/>
            <a:pathLst>
              <a:path h="899678" w="883933">
                <a:moveTo>
                  <a:pt x="0" y="0"/>
                </a:moveTo>
                <a:lnTo>
                  <a:pt x="883933" y="0"/>
                </a:lnTo>
                <a:lnTo>
                  <a:pt x="883933" y="899677"/>
                </a:lnTo>
                <a:lnTo>
                  <a:pt x="0" y="89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709000"/>
            <a:ext cx="1159403" cy="892277"/>
          </a:xfrm>
          <a:custGeom>
            <a:avLst/>
            <a:gdLst/>
            <a:ahLst/>
            <a:cxnLst/>
            <a:rect r="r" b="b" t="t" l="l"/>
            <a:pathLst>
              <a:path h="892277" w="1159403">
                <a:moveTo>
                  <a:pt x="0" y="0"/>
                </a:moveTo>
                <a:lnTo>
                  <a:pt x="1159403" y="0"/>
                </a:lnTo>
                <a:lnTo>
                  <a:pt x="1159403" y="892276"/>
                </a:lnTo>
                <a:lnTo>
                  <a:pt x="0" y="89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63192" y="2318014"/>
            <a:ext cx="7217774" cy="4556220"/>
          </a:xfrm>
          <a:custGeom>
            <a:avLst/>
            <a:gdLst/>
            <a:ahLst/>
            <a:cxnLst/>
            <a:rect r="r" b="b" t="t" l="l"/>
            <a:pathLst>
              <a:path h="4556220" w="7217774">
                <a:moveTo>
                  <a:pt x="0" y="0"/>
                </a:moveTo>
                <a:lnTo>
                  <a:pt x="7217775" y="0"/>
                </a:lnTo>
                <a:lnTo>
                  <a:pt x="7217775" y="4556220"/>
                </a:lnTo>
                <a:lnTo>
                  <a:pt x="0" y="45562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6810" y="1380413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8772" y="2643425"/>
            <a:ext cx="7080404" cy="22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4"/>
              </a:lnSpc>
            </a:pPr>
            <a:r>
              <a:rPr lang="en-US" sz="32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Objetivo : Implementar uma memória RAM de 4 bytes em software.</a:t>
            </a:r>
          </a:p>
          <a:p>
            <a:pPr algn="just">
              <a:lnSpc>
                <a:spcPts val="453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19159" y="4802884"/>
            <a:ext cx="9099148" cy="290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5"/>
              </a:lnSpc>
            </a:pPr>
            <a:r>
              <a:rPr lang="en-US" sz="244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Contexto Teórico : A memória RAM (Random Access Memory) é volátil e permite acesso rápido a dados durante a execução de programas. Este projeto explora seu funcionamento através de projeto lógico digital no Proteus, com foco na funcionalidade de escrita/leitura em 4 bytes.</a:t>
            </a:r>
          </a:p>
          <a:p>
            <a:pPr algn="just">
              <a:lnSpc>
                <a:spcPts val="260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90704" y="7689911"/>
            <a:ext cx="9156059" cy="17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4"/>
              </a:lnSpc>
            </a:pPr>
            <a:r>
              <a:rPr lang="en-US" sz="32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Ferramentas : Proteus (simulação) + Lógica Digital(portas NAND/OR)</a:t>
            </a:r>
          </a:p>
          <a:p>
            <a:pPr algn="just">
              <a:lnSpc>
                <a:spcPts val="453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190" y="2329507"/>
            <a:ext cx="3125417" cy="933393"/>
            <a:chOff x="0" y="0"/>
            <a:chExt cx="823155" cy="2458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3155" cy="245832"/>
            </a:xfrm>
            <a:custGeom>
              <a:avLst/>
              <a:gdLst/>
              <a:ahLst/>
              <a:cxnLst/>
              <a:rect r="r" b="b" t="t" l="l"/>
              <a:pathLst>
                <a:path h="245832" w="823155">
                  <a:moveTo>
                    <a:pt x="0" y="0"/>
                  </a:moveTo>
                  <a:lnTo>
                    <a:pt x="823155" y="0"/>
                  </a:lnTo>
                  <a:lnTo>
                    <a:pt x="823155" y="245832"/>
                  </a:lnTo>
                  <a:lnTo>
                    <a:pt x="0" y="245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823155" cy="407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709912" indent="-354956" lvl="1">
                <a:lnSpc>
                  <a:spcPts val="5326"/>
                </a:lnSpc>
                <a:spcBef>
                  <a:spcPct val="0"/>
                </a:spcBef>
                <a:buAutoNum type="arabicPeriod" startAt="1"/>
              </a:pPr>
              <a:r>
                <a:rPr lang="en-US" sz="3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Definição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676804"/>
            <a:ext cx="3900390" cy="933393"/>
            <a:chOff x="0" y="0"/>
            <a:chExt cx="1027263" cy="245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7263" cy="245832"/>
            </a:xfrm>
            <a:custGeom>
              <a:avLst/>
              <a:gdLst/>
              <a:ahLst/>
              <a:cxnLst/>
              <a:rect r="r" b="b" t="t" l="l"/>
              <a:pathLst>
                <a:path h="245832" w="1027263">
                  <a:moveTo>
                    <a:pt x="0" y="0"/>
                  </a:moveTo>
                  <a:lnTo>
                    <a:pt x="1027263" y="0"/>
                  </a:lnTo>
                  <a:lnTo>
                    <a:pt x="1027263" y="245832"/>
                  </a:lnTo>
                  <a:lnTo>
                    <a:pt x="0" y="245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61925"/>
              <a:ext cx="1027263" cy="407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326"/>
                </a:lnSpc>
                <a:spcBef>
                  <a:spcPct val="0"/>
                </a:spcBef>
              </a:pPr>
              <a:r>
                <a:rPr lang="en-US" sz="3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2. Características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88591" y="5610196"/>
            <a:ext cx="417599" cy="844531"/>
          </a:xfrm>
          <a:custGeom>
            <a:avLst/>
            <a:gdLst/>
            <a:ahLst/>
            <a:cxnLst/>
            <a:rect r="r" b="b" t="t" l="l"/>
            <a:pathLst>
              <a:path h="844531" w="417599">
                <a:moveTo>
                  <a:pt x="0" y="0"/>
                </a:moveTo>
                <a:lnTo>
                  <a:pt x="417599" y="0"/>
                </a:lnTo>
                <a:lnTo>
                  <a:pt x="417599" y="844531"/>
                </a:lnTo>
                <a:lnTo>
                  <a:pt x="0" y="844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5794" y="6670514"/>
            <a:ext cx="530396" cy="865631"/>
          </a:xfrm>
          <a:custGeom>
            <a:avLst/>
            <a:gdLst/>
            <a:ahLst/>
            <a:cxnLst/>
            <a:rect r="r" b="b" t="t" l="l"/>
            <a:pathLst>
              <a:path h="865631" w="530396">
                <a:moveTo>
                  <a:pt x="0" y="0"/>
                </a:moveTo>
                <a:lnTo>
                  <a:pt x="530396" y="0"/>
                </a:lnTo>
                <a:lnTo>
                  <a:pt x="530396" y="865630"/>
                </a:lnTo>
                <a:lnTo>
                  <a:pt x="0" y="865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855" y="7755219"/>
            <a:ext cx="971070" cy="706233"/>
          </a:xfrm>
          <a:custGeom>
            <a:avLst/>
            <a:gdLst/>
            <a:ahLst/>
            <a:cxnLst/>
            <a:rect r="r" b="b" t="t" l="l"/>
            <a:pathLst>
              <a:path h="706233" w="971070">
                <a:moveTo>
                  <a:pt x="0" y="0"/>
                </a:moveTo>
                <a:lnTo>
                  <a:pt x="971071" y="0"/>
                </a:lnTo>
                <a:lnTo>
                  <a:pt x="971071" y="706233"/>
                </a:lnTo>
                <a:lnTo>
                  <a:pt x="0" y="706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50790" y="3836447"/>
            <a:ext cx="5881835" cy="3918773"/>
          </a:xfrm>
          <a:custGeom>
            <a:avLst/>
            <a:gdLst/>
            <a:ahLst/>
            <a:cxnLst/>
            <a:rect r="r" b="b" t="t" l="l"/>
            <a:pathLst>
              <a:path h="3918773" w="5881835">
                <a:moveTo>
                  <a:pt x="0" y="0"/>
                </a:moveTo>
                <a:lnTo>
                  <a:pt x="5881836" y="0"/>
                </a:lnTo>
                <a:lnTo>
                  <a:pt x="5881836" y="3918772"/>
                </a:lnTo>
                <a:lnTo>
                  <a:pt x="0" y="39187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6190" y="3226847"/>
            <a:ext cx="10009672" cy="154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27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“O que é RAM?” </a:t>
            </a:r>
          </a:p>
          <a:p>
            <a:pPr algn="l" marL="587616" indent="-293808" lvl="1">
              <a:lnSpc>
                <a:spcPts val="4409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Memória volátil de acesso rápido para dados em uso.</a:t>
            </a:r>
          </a:p>
          <a:p>
            <a:pPr algn="l">
              <a:lnSpc>
                <a:spcPts val="343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338661" y="1612313"/>
            <a:ext cx="8682689" cy="92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55"/>
              </a:lnSpc>
              <a:spcBef>
                <a:spcPct val="0"/>
              </a:spcBef>
            </a:pPr>
            <a:r>
              <a:rPr lang="en-US" sz="854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CONCEITOS DE MEMÓRIA 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6190" y="5457796"/>
            <a:ext cx="10625525" cy="349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153" indent="-358576" lvl="1">
              <a:lnSpc>
                <a:spcPts val="5381"/>
              </a:lnSpc>
              <a:buFont typeface="Arial"/>
              <a:buChar char="•"/>
            </a:pPr>
            <a:r>
              <a:rPr lang="en-US" sz="33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Volatilidade : perde dados sem energia .</a:t>
            </a:r>
          </a:p>
          <a:p>
            <a:pPr algn="l" marL="781921" indent="-390961" lvl="1">
              <a:lnSpc>
                <a:spcPts val="5867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Acesso Aleatório : tempo igual para qualquer endereço.</a:t>
            </a:r>
          </a:p>
          <a:p>
            <a:pPr algn="l" marL="717153" indent="-358576" lvl="1">
              <a:lnSpc>
                <a:spcPts val="5381"/>
              </a:lnSpc>
              <a:buFont typeface="Arial"/>
              <a:buChar char="•"/>
            </a:pPr>
            <a:r>
              <a:rPr lang="en-US" sz="33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Organização: Células (bits) → Bytes → Endereços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2425" y="2402800"/>
            <a:ext cx="12116727" cy="1521294"/>
            <a:chOff x="0" y="0"/>
            <a:chExt cx="3191237" cy="400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1237" cy="400670"/>
            </a:xfrm>
            <a:custGeom>
              <a:avLst/>
              <a:gdLst/>
              <a:ahLst/>
              <a:cxnLst/>
              <a:rect r="r" b="b" t="t" l="l"/>
              <a:pathLst>
                <a:path h="400670" w="3191237">
                  <a:moveTo>
                    <a:pt x="0" y="0"/>
                  </a:moveTo>
                  <a:lnTo>
                    <a:pt x="3191237" y="0"/>
                  </a:lnTo>
                  <a:lnTo>
                    <a:pt x="3191237" y="400670"/>
                  </a:lnTo>
                  <a:lnTo>
                    <a:pt x="0" y="400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3191237" cy="534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678"/>
                </a:lnSpc>
                <a:spcBef>
                  <a:spcPct val="0"/>
                </a:spcBef>
              </a:pPr>
              <a:r>
                <a:rPr lang="en-US" sz="28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SRAM(static RAM) : Mais rápida, usa flip-flops, mantém dados enquanto energizada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2425" y="4010118"/>
            <a:ext cx="12116727" cy="1335958"/>
            <a:chOff x="0" y="0"/>
            <a:chExt cx="3191237" cy="351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1237" cy="351857"/>
            </a:xfrm>
            <a:custGeom>
              <a:avLst/>
              <a:gdLst/>
              <a:ahLst/>
              <a:cxnLst/>
              <a:rect r="r" b="b" t="t" l="l"/>
              <a:pathLst>
                <a:path h="351857" w="3191237">
                  <a:moveTo>
                    <a:pt x="0" y="0"/>
                  </a:moveTo>
                  <a:lnTo>
                    <a:pt x="3191237" y="0"/>
                  </a:lnTo>
                  <a:lnTo>
                    <a:pt x="3191237" y="351857"/>
                  </a:lnTo>
                  <a:lnTo>
                    <a:pt x="0" y="3518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3191237" cy="485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54"/>
                </a:lnSpc>
                <a:spcBef>
                  <a:spcPct val="0"/>
                </a:spcBef>
              </a:pPr>
              <a:r>
                <a:rPr lang="en-US" sz="26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DRAM(Dynamic RAM ) : Mais densa, usa capacitoresm, requer refresh periódico.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4243288" y="5848386"/>
          <a:ext cx="10599752" cy="4171950"/>
        </p:xfrm>
        <a:graphic>
          <a:graphicData uri="http://schemas.openxmlformats.org/drawingml/2006/table">
            <a:tbl>
              <a:tblPr/>
              <a:tblGrid>
                <a:gridCol w="2784436"/>
                <a:gridCol w="2784436"/>
                <a:gridCol w="5030881"/>
              </a:tblGrid>
              <a:tr h="10766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70"/>
                        </a:lnSpc>
                        <a:defRPr/>
                      </a:pPr>
                      <a:r>
                        <a:rPr lang="en-US" sz="262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70"/>
                        </a:lnSpc>
                        <a:defRPr/>
                      </a:pPr>
                      <a:r>
                        <a:rPr lang="en-US" sz="2121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VANTAGEM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70"/>
                        </a:lnSpc>
                        <a:defRPr/>
                      </a:pPr>
                      <a:r>
                        <a:rPr lang="en-US" sz="2121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Desvantagem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30"/>
                        </a:lnSpc>
                        <a:defRPr/>
                      </a:pPr>
                      <a:r>
                        <a:rPr lang="en-US" sz="252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SDRAM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70"/>
                        </a:lnSpc>
                        <a:defRPr/>
                      </a:pPr>
                      <a:r>
                        <a:rPr lang="en-US" sz="262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mais rápida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10"/>
                        </a:lnSpc>
                        <a:defRPr/>
                      </a:pPr>
                      <a:r>
                        <a:rPr lang="en-US" sz="272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Custo alto, baixa densidade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90"/>
                        </a:lnSpc>
                        <a:defRPr/>
                      </a:pPr>
                      <a:r>
                        <a:rPr lang="en-US" sz="242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30"/>
                        </a:lnSpc>
                        <a:defRPr/>
                      </a:pPr>
                      <a:r>
                        <a:rPr lang="en-US" sz="252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Alta densidade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70"/>
                        </a:lnSpc>
                        <a:defRPr/>
                      </a:pPr>
                      <a:r>
                        <a:rPr lang="en-US" sz="262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Requer refresh constante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461319" y="6498396"/>
            <a:ext cx="2305213" cy="1119076"/>
          </a:xfrm>
          <a:custGeom>
            <a:avLst/>
            <a:gdLst/>
            <a:ahLst/>
            <a:cxnLst/>
            <a:rect r="r" b="b" t="t" l="l"/>
            <a:pathLst>
              <a:path h="1119076" w="2305213">
                <a:moveTo>
                  <a:pt x="0" y="0"/>
                </a:moveTo>
                <a:lnTo>
                  <a:pt x="2305213" y="0"/>
                </a:lnTo>
                <a:lnTo>
                  <a:pt x="2305213" y="1119076"/>
                </a:lnTo>
                <a:lnTo>
                  <a:pt x="0" y="111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77343">
            <a:off x="461319" y="887519"/>
            <a:ext cx="1319660" cy="1072224"/>
          </a:xfrm>
          <a:custGeom>
            <a:avLst/>
            <a:gdLst/>
            <a:ahLst/>
            <a:cxnLst/>
            <a:rect r="r" b="b" t="t" l="l"/>
            <a:pathLst>
              <a:path h="1072224" w="1319660">
                <a:moveTo>
                  <a:pt x="0" y="0"/>
                </a:moveTo>
                <a:lnTo>
                  <a:pt x="1319660" y="0"/>
                </a:lnTo>
                <a:lnTo>
                  <a:pt x="1319660" y="1072224"/>
                </a:lnTo>
                <a:lnTo>
                  <a:pt x="0" y="1072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74438" y="6859299"/>
            <a:ext cx="2342668" cy="1516345"/>
          </a:xfrm>
          <a:custGeom>
            <a:avLst/>
            <a:gdLst/>
            <a:ahLst/>
            <a:cxnLst/>
            <a:rect r="r" b="b" t="t" l="l"/>
            <a:pathLst>
              <a:path h="1516345" w="2342668">
                <a:moveTo>
                  <a:pt x="0" y="0"/>
                </a:moveTo>
                <a:lnTo>
                  <a:pt x="2342668" y="0"/>
                </a:lnTo>
                <a:lnTo>
                  <a:pt x="2342668" y="1516345"/>
                </a:lnTo>
                <a:lnTo>
                  <a:pt x="0" y="1516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15112" y="172634"/>
            <a:ext cx="2501994" cy="2501994"/>
          </a:xfrm>
          <a:custGeom>
            <a:avLst/>
            <a:gdLst/>
            <a:ahLst/>
            <a:cxnLst/>
            <a:rect r="r" b="b" t="t" l="l"/>
            <a:pathLst>
              <a:path h="2501994" w="2501994">
                <a:moveTo>
                  <a:pt x="0" y="0"/>
                </a:moveTo>
                <a:lnTo>
                  <a:pt x="2501994" y="0"/>
                </a:lnTo>
                <a:lnTo>
                  <a:pt x="2501994" y="2501994"/>
                </a:lnTo>
                <a:lnTo>
                  <a:pt x="0" y="2501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38661" y="1260900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TIPOS DE MÉMORIA 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6979" y="2817024"/>
            <a:ext cx="11214042" cy="6770478"/>
          </a:xfrm>
          <a:custGeom>
            <a:avLst/>
            <a:gdLst/>
            <a:ahLst/>
            <a:cxnLst/>
            <a:rect r="r" b="b" t="t" l="l"/>
            <a:pathLst>
              <a:path h="6770478" w="11214042">
                <a:moveTo>
                  <a:pt x="0" y="0"/>
                </a:moveTo>
                <a:lnTo>
                  <a:pt x="11214042" y="0"/>
                </a:lnTo>
                <a:lnTo>
                  <a:pt x="11214042" y="6770478"/>
                </a:lnTo>
                <a:lnTo>
                  <a:pt x="0" y="677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6979" y="1287364"/>
            <a:ext cx="11237096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</a:t>
            </a: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implementação em Software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6979" y="1287364"/>
            <a:ext cx="11237096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65991" y="2489427"/>
            <a:ext cx="11263902" cy="625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6856" indent="-238428" lvl="1">
              <a:lnSpc>
                <a:spcPts val="3578"/>
              </a:lnSpc>
              <a:buFont typeface="Arial"/>
              <a:buChar char="•"/>
            </a:pP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STALLINGS, William. </a:t>
            </a:r>
            <a:r>
              <a:rPr lang="en-US" b="true" sz="22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**Arquitetura e Organização de Computadores**</a:t>
            </a: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10. ed.  São Paulo: Pearson, 2018.</a:t>
            </a:r>
          </a:p>
          <a:p>
            <a:pPr algn="l" marL="476856" indent="-238428" lvl="1">
              <a:lnSpc>
                <a:spcPts val="3578"/>
              </a:lnSpc>
              <a:buFont typeface="Arial"/>
              <a:buChar char="•"/>
            </a:pP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BRAGA, Newton C. </a:t>
            </a:r>
            <a:r>
              <a:rPr lang="en-US" b="true" sz="22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**Site Pessoal**</a:t>
            </a: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Disponível em: &lt;https://www.newtoncbraga.com.br/&gt;. </a:t>
            </a:r>
          </a:p>
          <a:p>
            <a:pPr algn="l" marL="476856" indent="-238428" lvl="1">
              <a:lnSpc>
                <a:spcPts val="3578"/>
              </a:lnSpc>
              <a:buFont typeface="Arial"/>
              <a:buChar char="•"/>
            </a:pP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FIOSEBYTES. </a:t>
            </a:r>
            <a:r>
              <a:rPr lang="en-US" b="true" sz="22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**Portal de Tecnologia**</a:t>
            </a: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Disponível em: &lt;https://www.fiosebytes.com.br/&gt;.   </a:t>
            </a:r>
          </a:p>
          <a:p>
            <a:pPr algn="l" marL="476856" indent="-238428" lvl="1">
              <a:lnSpc>
                <a:spcPts val="3578"/>
              </a:lnSpc>
              <a:buFont typeface="Arial"/>
              <a:buChar char="•"/>
            </a:pP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PORTNOI, Marcos. </a:t>
            </a:r>
            <a:r>
              <a:rPr lang="en-US" b="true" sz="22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**Página Acadêmica**</a:t>
            </a: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Universidade de Delaware. Disponível em: &lt;https://www.eecis.udel.edu/~portnoi/&gt;.  </a:t>
            </a:r>
          </a:p>
          <a:p>
            <a:pPr algn="l" marL="476856" indent="-238428" lvl="1">
              <a:lnSpc>
                <a:spcPts val="3578"/>
              </a:lnSpc>
              <a:buFont typeface="Arial"/>
              <a:buChar char="•"/>
            </a:pP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BATEBYTE. </a:t>
            </a:r>
            <a:r>
              <a:rPr lang="en-US" b="true" sz="22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**Portal de Ciência e Tecnologia**</a:t>
            </a: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Governo do Paraná. Disponível em: &lt;http://www.batebyte.pr.gov.br/&gt;. </a:t>
            </a:r>
          </a:p>
          <a:p>
            <a:pPr algn="l" marL="476856" indent="-238428" lvl="1">
              <a:lnSpc>
                <a:spcPts val="3578"/>
              </a:lnSpc>
              <a:buFont typeface="Arial"/>
              <a:buChar char="•"/>
            </a:pP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REDDIT. </a:t>
            </a:r>
            <a:r>
              <a:rPr lang="en-US" b="true" sz="22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**Fórum r/beneater**</a:t>
            </a:r>
            <a:r>
              <a:rPr lang="en-US" sz="22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Disponível em &lt;https://www.reddit.com/r/beneater/&gt;.  </a:t>
            </a:r>
          </a:p>
          <a:p>
            <a:pPr algn="l" marL="476856" indent="-238428" lvl="1">
              <a:lnSpc>
                <a:spcPts val="3578"/>
              </a:lnSpc>
              <a:buFont typeface="Arial"/>
              <a:buChar char="•"/>
            </a:pPr>
          </a:p>
          <a:p>
            <a:pPr algn="l">
              <a:lnSpc>
                <a:spcPts val="357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77897" y="-5779144"/>
            <a:ext cx="14635371" cy="12033527"/>
          </a:xfrm>
          <a:custGeom>
            <a:avLst/>
            <a:gdLst/>
            <a:ahLst/>
            <a:cxnLst/>
            <a:rect r="r" b="b" t="t" l="l"/>
            <a:pathLst>
              <a:path h="12033527" w="14635371">
                <a:moveTo>
                  <a:pt x="0" y="0"/>
                </a:moveTo>
                <a:lnTo>
                  <a:pt x="14635371" y="0"/>
                </a:lnTo>
                <a:lnTo>
                  <a:pt x="14635371" y="12033528"/>
                </a:lnTo>
                <a:lnTo>
                  <a:pt x="0" y="1203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06557">
            <a:off x="13859100" y="1432047"/>
            <a:ext cx="4433872" cy="4665492"/>
          </a:xfrm>
          <a:custGeom>
            <a:avLst/>
            <a:gdLst/>
            <a:ahLst/>
            <a:cxnLst/>
            <a:rect r="r" b="b" t="t" l="l"/>
            <a:pathLst>
              <a:path h="4665492" w="4433872">
                <a:moveTo>
                  <a:pt x="0" y="0"/>
                </a:moveTo>
                <a:lnTo>
                  <a:pt x="4433873" y="0"/>
                </a:lnTo>
                <a:lnTo>
                  <a:pt x="4433873" y="4665493"/>
                </a:lnTo>
                <a:lnTo>
                  <a:pt x="0" y="466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77897" y="2433562"/>
            <a:ext cx="8117004" cy="7049716"/>
          </a:xfrm>
          <a:custGeom>
            <a:avLst/>
            <a:gdLst/>
            <a:ahLst/>
            <a:cxnLst/>
            <a:rect r="r" b="b" t="t" l="l"/>
            <a:pathLst>
              <a:path h="7049716" w="8117004">
                <a:moveTo>
                  <a:pt x="0" y="0"/>
                </a:moveTo>
                <a:lnTo>
                  <a:pt x="8117004" y="0"/>
                </a:lnTo>
                <a:lnTo>
                  <a:pt x="8117004" y="7049716"/>
                </a:lnTo>
                <a:lnTo>
                  <a:pt x="0" y="704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DAGsq-1vIVI</dc:identifier>
  <dcterms:modified xsi:type="dcterms:W3CDTF">2011-08-01T06:04:30Z</dcterms:modified>
  <cp:revision>1</cp:revision>
  <dc:title>Blue Futuristic Illustrative Artificial Intelligence Project Presentation</dc:title>
</cp:coreProperties>
</file>